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94" r:id="rId2"/>
    <p:sldId id="297" r:id="rId3"/>
    <p:sldId id="256" r:id="rId4"/>
    <p:sldId id="257" r:id="rId5"/>
    <p:sldId id="288" r:id="rId6"/>
    <p:sldId id="258" r:id="rId7"/>
    <p:sldId id="289" r:id="rId8"/>
    <p:sldId id="307" r:id="rId9"/>
    <p:sldId id="304" r:id="rId10"/>
    <p:sldId id="305" r:id="rId11"/>
    <p:sldId id="315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00" r:id="rId21"/>
    <p:sldId id="301" r:id="rId22"/>
    <p:sldId id="302" r:id="rId23"/>
    <p:sldId id="306" r:id="rId24"/>
    <p:sldId id="268" r:id="rId25"/>
    <p:sldId id="269" r:id="rId26"/>
    <p:sldId id="273" r:id="rId27"/>
    <p:sldId id="274" r:id="rId28"/>
    <p:sldId id="276" r:id="rId29"/>
    <p:sldId id="299" r:id="rId30"/>
    <p:sldId id="277" r:id="rId31"/>
    <p:sldId id="278" r:id="rId32"/>
    <p:sldId id="280" r:id="rId33"/>
    <p:sldId id="281" r:id="rId34"/>
    <p:sldId id="282" r:id="rId35"/>
    <p:sldId id="310" r:id="rId36"/>
    <p:sldId id="283" r:id="rId37"/>
    <p:sldId id="284" r:id="rId38"/>
    <p:sldId id="285" r:id="rId39"/>
    <p:sldId id="309" r:id="rId40"/>
    <p:sldId id="286" r:id="rId41"/>
    <p:sldId id="308" r:id="rId42"/>
    <p:sldId id="311" r:id="rId43"/>
    <p:sldId id="312" r:id="rId44"/>
    <p:sldId id="31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07" autoAdjust="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50147-0850-43C1-B25E-53828F9E6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CD6E5-FE0A-4DDD-8A6C-551AD05EC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404813"/>
            <a:ext cx="4608513" cy="4895850"/>
          </a:xfrm>
        </p:spPr>
        <p:txBody>
          <a:bodyPr>
            <a:normAutofit/>
          </a:bodyPr>
          <a:lstStyle/>
          <a:p>
            <a:pPr eaLnBrk="1" hangingPunct="1"/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Диагностика </a:t>
            </a:r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и клинические проявления ВИЧ-инфекции</a:t>
            </a:r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. </a:t>
            </a:r>
          </a:p>
          <a:p>
            <a:pPr eaLnBrk="1" hangingPunct="1"/>
            <a:endParaRPr lang="ru-RU" b="1" i="1" dirty="0" smtClean="0">
              <a:solidFill>
                <a:srgbClr val="FFFF00"/>
              </a:solidFill>
              <a:latin typeface="Arial" charset="0"/>
            </a:endParaRPr>
          </a:p>
          <a:p>
            <a:pPr eaLnBrk="1" hangingPunct="1"/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ГБУ РО </a:t>
            </a:r>
            <a:r>
              <a:rPr lang="ru-RU" b="1" i="1" dirty="0" err="1" smtClean="0">
                <a:solidFill>
                  <a:srgbClr val="FFFF00"/>
                </a:solidFill>
                <a:latin typeface="Arial" charset="0"/>
              </a:rPr>
              <a:t>ЦПиБ</a:t>
            </a:r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 со СПИД</a:t>
            </a:r>
          </a:p>
          <a:p>
            <a:pPr eaLnBrk="1" hangingPunct="1"/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Врач- инфекционист</a:t>
            </a:r>
          </a:p>
          <a:p>
            <a:pPr eaLnBrk="1" hangingPunct="1"/>
            <a:r>
              <a:rPr lang="ru-RU" b="1" i="1" dirty="0" smtClean="0">
                <a:solidFill>
                  <a:srgbClr val="FFFF00"/>
                </a:solidFill>
                <a:latin typeface="Arial" charset="0"/>
              </a:rPr>
              <a:t>КОРЖОВА О.П.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48263" y="260350"/>
            <a:ext cx="3781425" cy="5688013"/>
            <a:chOff x="3171" y="0"/>
            <a:chExt cx="2589" cy="3690"/>
          </a:xfrm>
        </p:grpSpPr>
        <p:pic>
          <p:nvPicPr>
            <p:cNvPr id="5124" name="Picture 5" descr="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71" y="0"/>
              <a:ext cx="2589" cy="3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6" descr="7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33" y="1117"/>
              <a:ext cx="114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Кинические показания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Анемии</a:t>
            </a:r>
          </a:p>
          <a:p>
            <a:r>
              <a:rPr lang="ru-RU" dirty="0" smtClean="0"/>
              <a:t>Тромбоцитопении</a:t>
            </a:r>
          </a:p>
          <a:p>
            <a:r>
              <a:rPr lang="ru-RU" dirty="0" smtClean="0"/>
              <a:t>Рецидивирующие пневмонии</a:t>
            </a:r>
          </a:p>
          <a:p>
            <a:r>
              <a:rPr lang="ru-RU" dirty="0" smtClean="0"/>
              <a:t>Туберкулез  легочной и </a:t>
            </a:r>
            <a:r>
              <a:rPr lang="ru-RU" dirty="0" err="1" smtClean="0"/>
              <a:t>внелегочной</a:t>
            </a:r>
            <a:r>
              <a:rPr lang="ru-RU" dirty="0" smtClean="0"/>
              <a:t> локализации</a:t>
            </a:r>
          </a:p>
          <a:p>
            <a:r>
              <a:rPr lang="ru-RU" dirty="0" smtClean="0"/>
              <a:t>Хронические вирусные гепатиты</a:t>
            </a:r>
          </a:p>
          <a:p>
            <a:r>
              <a:rPr lang="ru-RU" dirty="0" smtClean="0"/>
              <a:t>Токсоплазмоз ЦНС</a:t>
            </a:r>
          </a:p>
          <a:p>
            <a:r>
              <a:rPr lang="ru-RU" dirty="0" err="1" smtClean="0"/>
              <a:t>Онкопатология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069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Рекомендованы к обследованию на ВИЧ</a:t>
            </a:r>
          </a:p>
        </p:txBody>
      </p:sp>
      <p:sp>
        <p:nvSpPr>
          <p:cNvPr id="4" name="Объект 5"/>
          <p:cNvSpPr txBox="1">
            <a:spLocks/>
          </p:cNvSpPr>
          <p:nvPr/>
        </p:nvSpPr>
        <p:spPr>
          <a:xfrm>
            <a:off x="683568" y="1916832"/>
            <a:ext cx="7920880" cy="4248472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Мужья, половые партнеры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всех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женщин, поставленных на учет по беременности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Дети, рожденные матерями, не обследованными на ВИЧ во время беременности и родов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Беременные, имеющие высокий риск заражения ВИЧ (ВИЧ-инфицированные половые партнеры, употребление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психоактивных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веществ и другие)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Беременные, не обследованные до родов или обследованные только до 28-й недели беременности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Классификация ВИЧ-инфекции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1. </a:t>
            </a:r>
            <a:r>
              <a:rPr lang="ru-RU" sz="3600" b="1" u="sng" dirty="0" smtClean="0"/>
              <a:t>Стадия инкубации (1)</a:t>
            </a:r>
            <a:r>
              <a:rPr lang="ru-RU" dirty="0" smtClean="0"/>
              <a:t>– от момента заражения до появления «острой инфекции» и/или антител к ВИЧ.</a:t>
            </a:r>
          </a:p>
          <a:p>
            <a:pPr algn="ctr">
              <a:buNone/>
            </a:pPr>
            <a:r>
              <a:rPr lang="ru-RU" dirty="0" smtClean="0"/>
              <a:t> Длительность периода обычно составляет 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от 4 недель до 3 месяцев. 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788742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Стадия 2 А </a:t>
            </a:r>
            <a:r>
              <a:rPr lang="ru-RU" dirty="0" smtClean="0"/>
              <a:t>– бессимптомная. Клинические проявления отсутствуют, а/т к ВИЧ +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Стадия 2 Б </a:t>
            </a:r>
            <a:r>
              <a:rPr lang="ru-RU" dirty="0" smtClean="0"/>
              <a:t>– острая ВИЧ-инфекция без вторичных заболеваний. (увеличение </a:t>
            </a:r>
            <a:r>
              <a:rPr lang="ru-RU" dirty="0" err="1" smtClean="0"/>
              <a:t>лимфоузлов</a:t>
            </a:r>
            <a:r>
              <a:rPr lang="ru-RU" dirty="0" smtClean="0"/>
              <a:t>,  лихорадка, фарингит, высыпания на коже и слизистых.) проходит под маской краснухи, кори, мононуклеоза. В первые 3 месяца после заражения.</a:t>
            </a:r>
          </a:p>
          <a:p>
            <a:pPr algn="just"/>
            <a:r>
              <a:rPr lang="ru-RU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Стадия 2 В </a:t>
            </a:r>
            <a:r>
              <a:rPr lang="ru-RU" dirty="0" smtClean="0"/>
              <a:t>– острая ВИЧ-инфекция с вторичными заболеваниями. На фоне кратковременного иммунодефицита появляются оппортунистические инфекции. Продолжительность 2-3 недели. 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85794"/>
            <a:ext cx="8401080" cy="5788742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Стадия 3 </a:t>
            </a:r>
            <a:r>
              <a:rPr lang="ru-RU" dirty="0" smtClean="0"/>
              <a:t>– </a:t>
            </a:r>
            <a:r>
              <a:rPr lang="ru-RU" dirty="0" err="1" smtClean="0"/>
              <a:t>субклиническая</a:t>
            </a:r>
            <a:r>
              <a:rPr lang="ru-RU" dirty="0" smtClean="0"/>
              <a:t>. Единственное клиническое проявление – </a:t>
            </a:r>
            <a:r>
              <a:rPr lang="ru-RU" dirty="0" err="1" smtClean="0"/>
              <a:t>лимфоаденопатия</a:t>
            </a:r>
            <a:r>
              <a:rPr lang="ru-RU" dirty="0" smtClean="0"/>
              <a:t>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Стадия 4</a:t>
            </a:r>
            <a:r>
              <a:rPr lang="ru-RU" dirty="0" smtClean="0"/>
              <a:t> - стадия вторичных заболеваний.</a:t>
            </a:r>
          </a:p>
          <a:p>
            <a:pPr algn="just"/>
            <a:r>
              <a:rPr lang="ru-RU" b="1" dirty="0" smtClean="0"/>
              <a:t>4а</a:t>
            </a:r>
            <a:r>
              <a:rPr lang="ru-RU" dirty="0" smtClean="0"/>
              <a:t> – через 6-7 лет после заражения. Поражение кожи и слизистых.</a:t>
            </a:r>
          </a:p>
          <a:p>
            <a:pPr algn="just"/>
            <a:r>
              <a:rPr lang="ru-RU" b="1" dirty="0" smtClean="0"/>
              <a:t>4б</a:t>
            </a:r>
            <a:r>
              <a:rPr lang="ru-RU" dirty="0" smtClean="0"/>
              <a:t> – через 7-10 лет после заражения. Поражение внутренних органов.</a:t>
            </a:r>
          </a:p>
          <a:p>
            <a:pPr algn="just"/>
            <a:r>
              <a:rPr lang="ru-RU" b="1" dirty="0" smtClean="0"/>
              <a:t>4в</a:t>
            </a:r>
            <a:r>
              <a:rPr lang="ru-RU" dirty="0" smtClean="0"/>
              <a:t> – через 10-12 лет после заражения. </a:t>
            </a:r>
            <a:r>
              <a:rPr lang="ru-RU" dirty="0" err="1" smtClean="0"/>
              <a:t>Генерализованный</a:t>
            </a:r>
            <a:r>
              <a:rPr lang="ru-RU" dirty="0" smtClean="0"/>
              <a:t> характер оппортунистических инфекций. Поражение ЦНС.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</a:rPr>
              <a:t>5 стадия </a:t>
            </a:r>
            <a:r>
              <a:rPr lang="ru-RU" dirty="0" smtClean="0"/>
              <a:t>– терминальная.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Поражение </a:t>
            </a:r>
            <a:r>
              <a:rPr lang="ru-RU" sz="3200" dirty="0" smtClean="0"/>
              <a:t>кожи</a:t>
            </a:r>
            <a:r>
              <a:rPr lang="ru-RU" sz="3200" dirty="0" smtClean="0"/>
              <a:t> </a:t>
            </a:r>
            <a:r>
              <a:rPr lang="ru-RU" sz="3200" dirty="0" smtClean="0"/>
              <a:t> </a:t>
            </a:r>
            <a:r>
              <a:rPr lang="ru-RU" sz="3200" dirty="0"/>
              <a:t>при </a:t>
            </a:r>
            <a:r>
              <a:rPr lang="ru-RU" sz="3200" dirty="0" smtClean="0"/>
              <a:t>ВИЧ-инфекции</a:t>
            </a:r>
            <a:endParaRPr lang="ru-RU" sz="32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Микоз стоп (зуд, шелушение, трещины)</a:t>
            </a:r>
          </a:p>
          <a:p>
            <a:pPr eaLnBrk="1" hangingPunct="1"/>
            <a:r>
              <a:rPr lang="ru-RU" sz="3600" smtClean="0"/>
              <a:t>Онихомикоз (утолщение ногтей, бесформенная масса чешуек)</a:t>
            </a:r>
          </a:p>
          <a:p>
            <a:pPr eaLnBrk="1" hangingPunct="1"/>
            <a:r>
              <a:rPr lang="ru-RU" sz="3600" smtClean="0"/>
              <a:t>Фолликулит</a:t>
            </a:r>
          </a:p>
          <a:p>
            <a:pPr eaLnBrk="1" hangingPunct="1"/>
            <a:r>
              <a:rPr lang="ru-RU" sz="3600" smtClean="0"/>
              <a:t>Фурункулез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Поражение </a:t>
            </a:r>
            <a:r>
              <a:rPr lang="ru-RU" sz="3200" dirty="0" smtClean="0"/>
              <a:t>кожи </a:t>
            </a:r>
            <a:r>
              <a:rPr lang="ru-RU" sz="3200" dirty="0"/>
              <a:t>при </a:t>
            </a:r>
            <a:r>
              <a:rPr lang="ru-RU" sz="3200" dirty="0" smtClean="0"/>
              <a:t>ВИЧ-инфекции</a:t>
            </a:r>
            <a:endParaRPr lang="ru-RU" sz="32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Инфекция вируса простого герпеса</a:t>
            </a:r>
          </a:p>
          <a:p>
            <a:pPr eaLnBrk="1" hangingPunct="1"/>
            <a:r>
              <a:rPr lang="ru-RU" sz="3600" smtClean="0"/>
              <a:t>Опоясывающий лишай(</a:t>
            </a:r>
            <a:r>
              <a:rPr lang="en-US" sz="3600" smtClean="0"/>
              <a:t>Herpes Zoster)</a:t>
            </a:r>
          </a:p>
          <a:p>
            <a:pPr eaLnBrk="1" hangingPunct="1"/>
            <a:r>
              <a:rPr lang="ru-RU" sz="3600" smtClean="0"/>
              <a:t>Чесотка, осложненная пиодермией</a:t>
            </a:r>
          </a:p>
          <a:p>
            <a:pPr eaLnBrk="1" hangingPunct="1"/>
            <a:r>
              <a:rPr lang="ru-RU" sz="3600" smtClean="0"/>
              <a:t>Себорейный дерматит </a:t>
            </a:r>
          </a:p>
          <a:p>
            <a:pPr eaLnBrk="1" hangingPunct="1"/>
            <a:r>
              <a:rPr lang="ru-RU" sz="3600" smtClean="0"/>
              <a:t>Саркома капоши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Herpes zoster</a:t>
            </a:r>
            <a:endParaRPr lang="ru-RU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363" name="Picture 3" descr="DSC0097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1071546"/>
            <a:ext cx="7273925" cy="5072063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ln>
                  <a:noFill/>
                </a:ln>
                <a:solidFill>
                  <a:schemeClr val="tx1"/>
                </a:solidFill>
                <a:effectLst/>
              </a:rPr>
              <a:t>САРКОМА   КАПОШИ</a:t>
            </a:r>
          </a:p>
        </p:txBody>
      </p:sp>
      <p:pic>
        <p:nvPicPr>
          <p:cNvPr id="16387" name="Picture 3" descr="Слайд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1000108"/>
            <a:ext cx="7416800" cy="5108575"/>
          </a:xfr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b="0" smtClean="0">
                <a:ln>
                  <a:noFill/>
                </a:ln>
                <a:solidFill>
                  <a:schemeClr val="tx1"/>
                </a:solidFill>
                <a:effectLst/>
              </a:rPr>
              <a:t>Саркома Капоши</a:t>
            </a:r>
            <a:endParaRPr lang="en-GB" b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411" name="Picture 3" descr="DSC0020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981200"/>
            <a:ext cx="6192838" cy="46434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325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latin typeface="Comic Sans MS" pitchFamily="66" charset="0"/>
              </a:rPr>
              <a:t>Своевременная диагностика ВИЧ-инфекции значительно улучшает клинический прогноз заболевания</a:t>
            </a:r>
            <a:endParaRPr lang="ru-RU" sz="4800" b="1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Кандидоз полости рта</a:t>
            </a:r>
          </a:p>
        </p:txBody>
      </p:sp>
      <p:pic>
        <p:nvPicPr>
          <p:cNvPr id="21507" name="Picture 7" descr="C:\Users\Центр\Desktop\ВИЧ в стоматологии\hiv_stomat_files\sid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75" y="1500188"/>
            <a:ext cx="6072188" cy="5357812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Хейлит</a:t>
            </a:r>
            <a:endParaRPr lang="ru-RU" dirty="0" smtClean="0"/>
          </a:p>
        </p:txBody>
      </p:sp>
      <p:pic>
        <p:nvPicPr>
          <p:cNvPr id="22531" name="Picture 9" descr="C:\Users\Центр\Desktop\ВИЧ в стоматологии\hiv_stomat_files\sida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1071562"/>
            <a:ext cx="6929438" cy="5786438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Герпетический</a:t>
            </a:r>
            <a:r>
              <a:rPr lang="ru-RU" dirty="0" smtClean="0"/>
              <a:t> стоматит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24580" name="Picture 2" descr="C:\Users\Центр\Desktop\ВИЧ в стоматологии\hiv_stomat_files\sida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43063"/>
            <a:ext cx="5857875" cy="478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Поражения ССС при ВИЧ-инфекции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Инфекционный эндокардит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Миокардит</a:t>
            </a:r>
            <a:endParaRPr lang="ru-RU" altLang="ru-RU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alt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Васкулит</a:t>
            </a: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alt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периваскулит</a:t>
            </a:r>
            <a:endParaRPr lang="ru-RU" altLang="ru-RU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alt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Дилатационая</a:t>
            </a: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миокардиопатия</a:t>
            </a:r>
            <a:endParaRPr lang="ru-RU" altLang="ru-RU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ru-RU" alt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Перикардит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endParaRPr lang="ru-RU" altLang="ru-RU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endParaRPr lang="ru-RU" altLang="ru-RU" sz="3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Поражения </a:t>
            </a:r>
            <a:r>
              <a:rPr lang="ru-RU" sz="3200" dirty="0" smtClean="0"/>
              <a:t>ССС</a:t>
            </a:r>
            <a:r>
              <a:rPr lang="ru-RU" sz="3200" dirty="0" smtClean="0"/>
              <a:t> </a:t>
            </a:r>
            <a:r>
              <a:rPr lang="ru-RU" sz="3200" dirty="0"/>
              <a:t>при ВИЧ-инфекции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dirty="0" smtClean="0"/>
              <a:t>Инфекционный эндокардит </a:t>
            </a:r>
            <a:r>
              <a:rPr lang="ru-RU" sz="3600" dirty="0" smtClean="0"/>
              <a:t>развивается вследствие </a:t>
            </a:r>
            <a:r>
              <a:rPr lang="ru-RU" sz="3600" dirty="0" smtClean="0"/>
              <a:t>сепсиса.</a:t>
            </a:r>
          </a:p>
          <a:p>
            <a:pPr eaLnBrk="1" hangingPunct="1">
              <a:buFontTx/>
              <a:buNone/>
            </a:pPr>
            <a:r>
              <a:rPr lang="ru-RU" sz="3600" dirty="0" smtClean="0"/>
              <a:t>Эндокардит развивается у ВИЧ-инфицированных в 4 раза чаще.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Поражение ЖКТ у ВИЧ-инфицированных больных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Кандидоз полости рта</a:t>
            </a:r>
          </a:p>
          <a:p>
            <a:pPr eaLnBrk="1" hangingPunct="1"/>
            <a:r>
              <a:rPr lang="ru-RU" smtClean="0"/>
              <a:t>Афтозный стоматит</a:t>
            </a:r>
          </a:p>
          <a:p>
            <a:pPr eaLnBrk="1" hangingPunct="1"/>
            <a:r>
              <a:rPr lang="ru-RU" smtClean="0"/>
              <a:t>Эзофагит (кандидоз, ЦМВ)</a:t>
            </a:r>
          </a:p>
          <a:p>
            <a:pPr eaLnBrk="1" hangingPunct="1"/>
            <a:r>
              <a:rPr lang="ru-RU" smtClean="0"/>
              <a:t>Длительная диарея (криптоспоридиоз)</a:t>
            </a:r>
          </a:p>
          <a:p>
            <a:pPr eaLnBrk="1" hangingPunct="1"/>
            <a:r>
              <a:rPr lang="ru-RU" smtClean="0"/>
              <a:t>Язвенный энтерит (ЦМВ)</a:t>
            </a:r>
          </a:p>
          <a:p>
            <a:pPr eaLnBrk="1" hangingPunct="1"/>
            <a:r>
              <a:rPr lang="ru-RU" smtClean="0"/>
              <a:t>Туберкулез кишечника</a:t>
            </a:r>
          </a:p>
          <a:p>
            <a:pPr eaLnBrk="1" hangingPunct="1"/>
            <a:r>
              <a:rPr lang="ru-RU" smtClean="0"/>
              <a:t>Ворсистая лейкоплакия языка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Поражение крови при ВИЧ-инфекции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smtClean="0"/>
              <a:t>Анемия (чаще встречается при выраженной иммуносупрессии). Плохой прогностический признак.</a:t>
            </a:r>
          </a:p>
          <a:p>
            <a:pPr eaLnBrk="1" hangingPunct="1"/>
            <a:r>
              <a:rPr lang="ru-RU" sz="3600" smtClean="0"/>
              <a:t>Тромбоцитопения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Поражение периферической нервной системы и мышц при ВИЧ-инфекции</a:t>
            </a:r>
            <a:endParaRPr lang="ru-RU" sz="3200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 2" pitchFamily="18" charset="2"/>
              <a:buNone/>
            </a:pPr>
            <a:r>
              <a:rPr lang="ru-RU" sz="3600" dirty="0" smtClean="0"/>
              <a:t>   </a:t>
            </a:r>
            <a:endParaRPr lang="ru-RU" sz="3600" dirty="0" smtClean="0"/>
          </a:p>
          <a:p>
            <a:pPr eaLnBrk="1" hangingPunct="1"/>
            <a:endParaRPr lang="ru-RU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2160588"/>
            <a:ext cx="7706816" cy="4364756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Острая воспалительная демиелинизирующая полинейропатия  ( синдром Гийена-Барре)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Хроническая воспалительная демиелинизирующая полинейропатия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Дистальная симметричная сенсорная полинейропатия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Полирадикулопатии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Миозит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r>
              <a: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Миопатии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Tx/>
              <a:buChar char="-"/>
              <a:tabLst/>
              <a:defRPr/>
            </a:pP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714356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Поражение ЦНС при ВИЧ-инфекции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85926"/>
            <a:ext cx="8229600" cy="4788610"/>
          </a:xfrm>
        </p:spPr>
        <p:txBody>
          <a:bodyPr>
            <a:normAutofit fontScale="85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/>
              <a:t>Церебральный Токсоплазмоз  (гипертермия,  очаговая симптоматика, судороги. При МРТ головного мозга - множественные очаги повышенной плотности  различной локализации. Очаги округлой формы с размытыми контурами, с </a:t>
            </a:r>
            <a:r>
              <a:rPr lang="ru-RU" sz="3600" dirty="0" err="1"/>
              <a:t>перифокальным</a:t>
            </a:r>
            <a:r>
              <a:rPr lang="ru-RU" sz="3600" dirty="0"/>
              <a:t> отеком. Риск – 4%.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err="1"/>
              <a:t>Лимфома</a:t>
            </a:r>
            <a:r>
              <a:rPr lang="ru-RU" sz="3600" dirty="0"/>
              <a:t>  (головная боль, очаговая неврологическая симптоматика) Риск 2%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 err="1"/>
              <a:t>Криптококковый</a:t>
            </a:r>
            <a:r>
              <a:rPr lang="ru-RU" sz="3600" dirty="0"/>
              <a:t> менингит. Риск 8-10% 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Arial" pitchFamily="34" charset="0"/>
              <a:buChar char="•"/>
              <a:defRPr/>
            </a:pPr>
            <a:r>
              <a:rPr lang="ru-RU" sz="3600" dirty="0"/>
              <a:t>Туберкулезный менингит. Риск 4% 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857232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Поражение ЦНС при ВИЧ-инфекции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28802"/>
            <a:ext cx="8229600" cy="464573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sz="3000" dirty="0" err="1" smtClean="0"/>
              <a:t>Цитомегаловирусный</a:t>
            </a:r>
            <a:r>
              <a:rPr lang="ru-RU" sz="3000" dirty="0" smtClean="0"/>
              <a:t> энцефалит. (нарушение функций ЧМ нервов, </a:t>
            </a:r>
            <a:r>
              <a:rPr lang="ru-RU" sz="3000" dirty="0" err="1" smtClean="0"/>
              <a:t>дилирий</a:t>
            </a:r>
            <a:r>
              <a:rPr lang="ru-RU" sz="3000" dirty="0" smtClean="0"/>
              <a:t>, атаксия, ЦМВ ретинит ) Риск 0,5%</a:t>
            </a:r>
          </a:p>
          <a:p>
            <a:pPr eaLnBrk="1" hangingPunct="1"/>
            <a:r>
              <a:rPr lang="ru-RU" sz="3000" dirty="0" smtClean="0"/>
              <a:t>ВИЧ </a:t>
            </a:r>
            <a:r>
              <a:rPr lang="ru-RU" sz="3000" dirty="0" err="1" smtClean="0"/>
              <a:t>дементный</a:t>
            </a:r>
            <a:r>
              <a:rPr lang="ru-RU" sz="3000" dirty="0" smtClean="0"/>
              <a:t> комплекс, ВИЧ энцефалопатия, </a:t>
            </a:r>
            <a:r>
              <a:rPr lang="ru-RU" sz="3000" dirty="0" err="1" smtClean="0"/>
              <a:t>Подострый</a:t>
            </a:r>
            <a:r>
              <a:rPr lang="ru-RU" sz="3000" dirty="0" smtClean="0"/>
              <a:t> ВИЧ энцефалит. Риск 7% (ухудшение памяти, двигательные расстройства, изменение поведения) Развивается в течение  2 -6 недель.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12144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Диагностика ВИЧ-инфекции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571612"/>
            <a:ext cx="7215238" cy="1752600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Эпидемиологический анамнез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Клинические проявления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Лабораторная диагностика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кит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714752"/>
            <a:ext cx="762000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 bwMode="auto">
          <a:xfrm>
            <a:off x="500034" y="571480"/>
            <a:ext cx="8229600" cy="1066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ЦЕРЕБРАЛЬНЫЙ  ТОКСОПЛАЗМОЗ</a:t>
            </a:r>
          </a:p>
        </p:txBody>
      </p:sp>
      <p:pic>
        <p:nvPicPr>
          <p:cNvPr id="29699" name="Picture 3" descr="Слайд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481138"/>
            <a:ext cx="7272338" cy="5011737"/>
          </a:xfr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 bwMode="auto">
          <a:xfrm>
            <a:off x="468313" y="333375"/>
            <a:ext cx="8424862" cy="10795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300" b="0" smtClean="0">
                <a:ln>
                  <a:noFill/>
                </a:ln>
                <a:solidFill>
                  <a:schemeClr val="tx1"/>
                </a:solidFill>
                <a:effectLst/>
              </a:rPr>
              <a:t>ПЕРВИЧНАЯ  ЛИМФОМА  МОЗГА</a:t>
            </a:r>
          </a:p>
        </p:txBody>
      </p:sp>
      <p:pic>
        <p:nvPicPr>
          <p:cNvPr id="30723" name="Picture 3" descr="Слайд5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1481138"/>
            <a:ext cx="7416800" cy="511175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Поражение органа зрения при ВИЧ-инфекции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3600" dirty="0" smtClean="0"/>
              <a:t>Ретинит  (ЦМВ, токсоплазмоз). Часто </a:t>
            </a:r>
            <a:r>
              <a:rPr lang="ru-RU" sz="3600" dirty="0" smtClean="0"/>
              <a:t>выявляется </a:t>
            </a:r>
            <a:r>
              <a:rPr lang="ru-RU" sz="3600" dirty="0" smtClean="0"/>
              <a:t>при обращении к окулисту по поводу снижения остроты зрения. Имеют характерные очаги на сетчатке.</a:t>
            </a:r>
          </a:p>
          <a:p>
            <a:pPr eaLnBrk="1" hangingPunct="1"/>
            <a:r>
              <a:rPr lang="ru-RU" sz="3600" dirty="0" smtClean="0"/>
              <a:t>Кератит (</a:t>
            </a:r>
            <a:r>
              <a:rPr lang="ru-RU" sz="3600" dirty="0" err="1" smtClean="0"/>
              <a:t>Герпетическая</a:t>
            </a:r>
            <a:r>
              <a:rPr lang="ru-RU" sz="3600" dirty="0" smtClean="0"/>
              <a:t> инфекция).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67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700" smtClean="0">
                <a:ln>
                  <a:noFill/>
                </a:ln>
                <a:solidFill>
                  <a:schemeClr val="tx1"/>
                </a:solidFill>
                <a:effectLst/>
              </a:rPr>
              <a:t>Глазное дно при ЦМВ ретините.</a:t>
            </a:r>
          </a:p>
        </p:txBody>
      </p:sp>
      <p:sp>
        <p:nvSpPr>
          <p:cNvPr id="33795" name="Rectangle 3"/>
          <p:cNvSpPr>
            <a:spLocks noGrp="1"/>
          </p:cNvSpPr>
          <p:nvPr>
            <p:ph idx="1"/>
          </p:nvPr>
        </p:nvSpPr>
        <p:spPr>
          <a:xfrm>
            <a:off x="457200" y="1838325"/>
            <a:ext cx="8229600" cy="44704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57375"/>
            <a:ext cx="43434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397351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785794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Поражения легких при ВИЧ-инфекции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2214554"/>
            <a:ext cx="8229600" cy="4143384"/>
          </a:xfrm>
        </p:spPr>
        <p:txBody>
          <a:bodyPr/>
          <a:lstStyle/>
          <a:p>
            <a:pPr eaLnBrk="1" hangingPunct="1"/>
            <a:r>
              <a:rPr lang="ru-RU" sz="3600" dirty="0" err="1" smtClean="0"/>
              <a:t>Пневмоцистная</a:t>
            </a:r>
            <a:r>
              <a:rPr lang="ru-RU" sz="3600" dirty="0" smtClean="0"/>
              <a:t> пневмония</a:t>
            </a:r>
          </a:p>
          <a:p>
            <a:pPr eaLnBrk="1" hangingPunct="1"/>
            <a:r>
              <a:rPr lang="ru-RU" sz="3600" dirty="0" smtClean="0"/>
              <a:t>Туберкулез легких</a:t>
            </a:r>
          </a:p>
          <a:p>
            <a:pPr eaLnBrk="1" hangingPunct="1"/>
            <a:r>
              <a:rPr lang="ru-RU" sz="3600" dirty="0" smtClean="0"/>
              <a:t>Бактериальная пневмония</a:t>
            </a:r>
          </a:p>
          <a:p>
            <a:pPr eaLnBrk="1" hangingPunct="1"/>
            <a:r>
              <a:rPr lang="ru-RU" sz="3600" dirty="0" smtClean="0"/>
              <a:t>ЦМВ пневмония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Бактериальная пневмония у 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ВИЧ-инфицированных</a:t>
            </a:r>
            <a:endParaRPr lang="ru-RU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49424"/>
            <a:ext cx="8147248" cy="384387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dirty="0" smtClean="0"/>
              <a:t>Возникает у ВИЧ-инфицированных в 8 раз чаще, чем у других пациентов.</a:t>
            </a:r>
          </a:p>
          <a:p>
            <a:pPr eaLnBrk="1" hangingPunct="1"/>
            <a:r>
              <a:rPr lang="ru-RU" altLang="ru-RU" dirty="0" smtClean="0"/>
              <a:t>Протекает более длительно, склонна к деструкции и бактериемией на поздних стадиях ВИЧ-инфекции.</a:t>
            </a:r>
          </a:p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18488" cy="7191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Пневмоцистная пневмония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1168400"/>
            <a:ext cx="8496300" cy="5689600"/>
          </a:xfrm>
        </p:spPr>
        <p:txBody>
          <a:bodyPr/>
          <a:lstStyle/>
          <a:p>
            <a:pPr eaLnBrk="1" hangingPunct="1"/>
            <a:r>
              <a:rPr lang="ru-RU" dirty="0" smtClean="0"/>
              <a:t>В большинстве случаев сопровождается выраженной одышкой.</a:t>
            </a:r>
          </a:p>
          <a:p>
            <a:pPr eaLnBrk="1" hangingPunct="1"/>
            <a:r>
              <a:rPr lang="ru-RU" dirty="0" smtClean="0"/>
              <a:t>Рентгенологическая картина:</a:t>
            </a:r>
          </a:p>
          <a:p>
            <a:pPr eaLnBrk="1" hangingPunct="1">
              <a:buFontTx/>
              <a:buNone/>
            </a:pPr>
            <a:r>
              <a:rPr lang="ru-RU" dirty="0" smtClean="0"/>
              <a:t>	 в 5 - 30% случаев – норма, 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    в 5 - 20% случаев – </a:t>
            </a:r>
            <a:r>
              <a:rPr lang="ru-RU" dirty="0" err="1" smtClean="0"/>
              <a:t>атипичные</a:t>
            </a:r>
            <a:r>
              <a:rPr lang="ru-RU" dirty="0" smtClean="0"/>
              <a:t> признаки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     (асимметричные инфильтраты, узловые  инфильтраты, в 7% - кистозные образования)</a:t>
            </a:r>
          </a:p>
          <a:p>
            <a:pPr eaLnBrk="1" hangingPunct="1">
              <a:buFontTx/>
              <a:buNone/>
            </a:pPr>
            <a:r>
              <a:rPr lang="ru-RU" dirty="0" smtClean="0"/>
              <a:t> * Микроскопия мокроты – пневмоцисты.</a:t>
            </a:r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  <a:p>
            <a:pPr eaLnBrk="1" hangingPunct="1">
              <a:buFontTx/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 bwMode="auto">
          <a:xfrm>
            <a:off x="500034" y="642918"/>
            <a:ext cx="8229600" cy="10668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370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ПНЕВМОЦИСТНАЯ  ПНЕВМОНИЯ</a:t>
            </a:r>
          </a:p>
        </p:txBody>
      </p:sp>
      <p:pic>
        <p:nvPicPr>
          <p:cNvPr id="36867" name="Picture 3" descr="Слайд5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714488"/>
            <a:ext cx="7416800" cy="4826012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/>
              <a:t>Туберкулез легких у ВИЧ-инфицированных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dirty="0" smtClean="0"/>
              <a:t>Выраженная интоксикация (резкая потливость, температура тела 39-40.)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err="1" smtClean="0"/>
              <a:t>Диаскинтест</a:t>
            </a:r>
            <a:r>
              <a:rPr lang="ru-RU" dirty="0" smtClean="0"/>
              <a:t> и проба Манту на поздних стадиях ВИЧ не информативны.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Реже инфильтративные формы, чаще диссеминация процесса.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Не соответствие </a:t>
            </a:r>
            <a:r>
              <a:rPr lang="en-US" dirty="0" err="1" smtClean="0"/>
              <a:t>Rn</a:t>
            </a:r>
            <a:r>
              <a:rPr lang="ru-RU" dirty="0" smtClean="0"/>
              <a:t> картины клиническим проявлениям. </a:t>
            </a:r>
          </a:p>
          <a:p>
            <a:pPr eaLnBrk="1" hangingPunct="1">
              <a:lnSpc>
                <a:spcPct val="80000"/>
              </a:lnSpc>
            </a:pPr>
            <a:r>
              <a:rPr lang="ru-RU" dirty="0" smtClean="0"/>
              <a:t>20% ВИЧ-инфицированных  страдают туберкулезом.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Диссеминированный туберкулез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648" y="2303269"/>
            <a:ext cx="6480720" cy="431262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Comic Sans MS" pitchFamily="66" charset="0"/>
              </a:rPr>
              <a:t>Эпидемиологический анамнез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Половой контакт с ВИЧ-инфицированным</a:t>
            </a:r>
          </a:p>
          <a:p>
            <a:r>
              <a:rPr lang="ru-RU" dirty="0" smtClean="0"/>
              <a:t>Внутривенное употребление наркотиков</a:t>
            </a:r>
          </a:p>
          <a:p>
            <a:r>
              <a:rPr lang="ru-RU" dirty="0" smtClean="0"/>
              <a:t>Рождение ребенка от ВИЧ-инфицированной матери без проведения профилактики</a:t>
            </a:r>
          </a:p>
          <a:p>
            <a:r>
              <a:rPr lang="ru-RU" dirty="0" smtClean="0"/>
              <a:t>Грудное вскармливание  ребенка ВИЧ-инфицированной женщиной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714356"/>
            <a:ext cx="8569325" cy="1079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0" dirty="0">
                <a:solidFill>
                  <a:srgbClr val="FFCC00"/>
                </a:solidFill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</a:rPr>
              <a:t>Данные рентгенографического исследования больных, имевших гематогенно-диссеминированный туберкулез легких 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</a:rPr>
              <a:t>на  поздних стадия ВИЧ-инфекции</a:t>
            </a:r>
            <a:r>
              <a:rPr lang="ru-RU" sz="2400" b="1" dirty="0">
                <a:solidFill>
                  <a:schemeClr val="tx1"/>
                </a:solidFill>
              </a:rPr>
              <a:t>  </a:t>
            </a:r>
            <a:r>
              <a:rPr lang="ru-RU" sz="2400" dirty="0">
                <a:solidFill>
                  <a:srgbClr val="FFFFFF"/>
                </a:solidFill>
              </a:rPr>
              <a:t/>
            </a:r>
            <a:br>
              <a:rPr lang="ru-RU" sz="2400" dirty="0">
                <a:solidFill>
                  <a:srgbClr val="FFFFFF"/>
                </a:solidFill>
              </a:rPr>
            </a:br>
            <a:endParaRPr lang="ru-RU" sz="2400" dirty="0">
              <a:solidFill>
                <a:srgbClr val="FFFFFF"/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729038" y="1651000"/>
            <a:ext cx="1274762" cy="3433763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scene3d>
            <a:camera prst="legacyPerspectiveFront">
              <a:rot lat="20099989" lon="20099989" rev="0"/>
            </a:camera>
            <a:lightRig rig="legacyFlat2" dir="t"/>
          </a:scene3d>
          <a:sp3d extrusionH="430200" prstMaterial="legacyMatte">
            <a:bevelT w="13500" h="13500" prst="angle"/>
            <a:bevelB w="13500" h="13500" prst="angle"/>
            <a:extrusionClr>
              <a:srgbClr val="D60093"/>
            </a:extrusionClr>
          </a:sp3d>
        </p:spPr>
        <p:txBody>
          <a:bodyPr wrap="none" anchor="ctr">
            <a:flatTx/>
          </a:bodyPr>
          <a:lstStyle/>
          <a:p>
            <a:pPr algn="ctr"/>
            <a:endParaRPr lang="en-US" b="1">
              <a:solidFill>
                <a:srgbClr val="FFCC00"/>
              </a:solidFill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429256" y="3143248"/>
            <a:ext cx="1274763" cy="733425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D60093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</a:rPr>
              <a:t>19%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000628" y="4643446"/>
            <a:ext cx="414337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C00"/>
                </a:solidFill>
              </a:rPr>
              <a:t>     </a:t>
            </a:r>
          </a:p>
          <a:p>
            <a:r>
              <a:rPr lang="ru-RU" b="1" dirty="0">
                <a:solidFill>
                  <a:srgbClr val="FFCC00"/>
                </a:solidFill>
              </a:rPr>
              <a:t>     </a:t>
            </a:r>
            <a:r>
              <a:rPr lang="ru-RU" sz="2000" b="1" dirty="0">
                <a:latin typeface="Arial Black" pitchFamily="34" charset="0"/>
              </a:rPr>
              <a:t>У 19% на рентгенограммах</a:t>
            </a:r>
          </a:p>
          <a:p>
            <a:r>
              <a:rPr lang="ru-RU" sz="2000" b="1" dirty="0">
                <a:latin typeface="Arial Black" pitchFamily="34" charset="0"/>
              </a:rPr>
              <a:t>     только усиление легочного</a:t>
            </a:r>
          </a:p>
          <a:p>
            <a:r>
              <a:rPr lang="ru-RU" sz="2000" b="1" dirty="0">
                <a:latin typeface="Arial Black" pitchFamily="34" charset="0"/>
              </a:rPr>
              <a:t>     рисунка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5699125" y="3470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 rot="660000">
            <a:off x="3581989" y="2620676"/>
            <a:ext cx="1322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100%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425575" y="4783138"/>
            <a:ext cx="1274763" cy="1093787"/>
          </a:xfrm>
          <a:prstGeom prst="rect">
            <a:avLst/>
          </a:prstGeom>
          <a:solidFill>
            <a:srgbClr val="D60093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121893000" prstMaterial="legacyMatte">
            <a:bevelT w="13500" h="13500" prst="angle"/>
            <a:bevelB w="13500" h="13500" prst="angle"/>
            <a:extrusionClr>
              <a:srgbClr val="D60093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</a:rPr>
              <a:t>32%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14282" y="2071678"/>
            <a:ext cx="31591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Arial Black" pitchFamily="34" charset="0"/>
              </a:rPr>
              <a:t>У 32% изменения на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рентгенограммах на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 4-14 недель позже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появления 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выраженной </a:t>
            </a:r>
          </a:p>
          <a:p>
            <a:pPr algn="ctr"/>
            <a:r>
              <a:rPr lang="ru-RU" sz="2000" dirty="0">
                <a:latin typeface="Arial Black" pitchFamily="34" charset="0"/>
              </a:rPr>
              <a:t>интоксикации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Нейрокогнитивные</a:t>
            </a:r>
            <a:r>
              <a:rPr lang="ru-RU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расстройства при </a:t>
            </a:r>
            <a:r>
              <a:rPr lang="ru-RU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ВИЧ-инфекции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2160588"/>
            <a:ext cx="7922840" cy="42927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ru-RU" alt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Бессимптомное (только при нейропсихологическом тестировании)</a:t>
            </a:r>
          </a:p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ru-RU" alt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Легкое (утрата нескольких функций)</a:t>
            </a:r>
          </a:p>
          <a:p>
            <a:pPr marL="136525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Tx/>
              <a:buFont typeface="Wingdings 2" panose="05020102010507070707" pitchFamily="18" charset="2"/>
              <a:buNone/>
              <a:tabLst/>
              <a:defRPr/>
            </a:pPr>
            <a:r>
              <a:rPr kumimoji="0" lang="ru-RU" alt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Деменция (заметное приобретенное нарушение когнитивных функций)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ЦЕЛИ АНТИРЕТРОВИРУСНОЙ ТЕРАПИИ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1885950"/>
            <a:ext cx="8229600" cy="497205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продление жизни</a:t>
            </a: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улучшение качества жизни у больных, уменьшая или исключая рецидивы оппортунистических инфекций.</a:t>
            </a: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уменьшение необходимой стоимости лечения</a:t>
            </a:r>
          </a:p>
          <a:p>
            <a:pPr marL="365760" marR="0" lvl="0" indent="-256032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ru-RU" altLang="ru-RU" sz="3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снижение риска передачи ВИЧ-инфекции</a:t>
            </a:r>
            <a:endParaRPr kumimoji="0" lang="en-US" altLang="ru-RU" sz="3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</a:extLst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0000">
                    <a:alpha val="0"/>
                  </a:srgbClr>
                </a:highlight>
                <a:cs typeface="Arial"/>
              </a:rPr>
              <a:t>Рекомендации по началу АРТ в ключевых руководствах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2" y="2267530"/>
            <a:ext cx="8280920" cy="45904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36022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800" dirty="0"/>
              <a:t>Федеральный закон «О предупреждении распространения в Российской Федерации заболевания, вызываемого вирусом иммунодефицита человека (ВИЧ-инфекции) </a:t>
            </a:r>
            <a:br>
              <a:rPr lang="ru-RU" altLang="ru-RU" sz="1800" dirty="0"/>
            </a:br>
            <a:r>
              <a:rPr lang="ru-RU" altLang="ru-RU" sz="1800" dirty="0"/>
              <a:t>от 30.03.1995 №38-ФЗ</a:t>
            </a: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0" y="2060848"/>
            <a:ext cx="8928100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/>
              <a:t>СТАТЬЯ 14 – ПРАВА ВИЧ-ИНФИЦИРОВАННЫХ ПРИ ОКАЗАНИИ ИМ МЕДИЦИНСКОЙ ПОМОЩИ: </a:t>
            </a:r>
          </a:p>
          <a:p>
            <a:pPr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altLang="ru-RU" sz="2000" dirty="0"/>
              <a:t>     </a:t>
            </a:r>
            <a:r>
              <a:rPr lang="ru-RU" altLang="ru-RU" sz="2400" b="1" dirty="0">
                <a:solidFill>
                  <a:srgbClr val="C00000"/>
                </a:solidFill>
              </a:rPr>
              <a:t>ВИЧ-инфицированным оказываются на общих основаниях все виды медицинской помощи по клиническим показаниям, при этом они пользуются всеми правами граждан РФ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/>
              <a:t>СТАТЬЯ 17 – ЗАПРЕТ НА ОГРАНИЧЕНИЕ ПРАВ ВИЧ-ИНФИЦИРОВАННЫХ: </a:t>
            </a:r>
          </a:p>
          <a:p>
            <a:pPr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altLang="ru-RU" sz="2000" dirty="0"/>
              <a:t>     Не допускаются  увольнение с работы, отказ в приеме на работу, в образовательные учреждения, в учреждения, оказывающие медицинскую помощь, а также ограничения иных прав ВИЧ-инфицированных (…) на основании наличия у них ВИЧ-инфекции.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/>
          </p:nvPr>
        </p:nvSpPr>
        <p:spPr bwMode="auto">
          <a:xfrm>
            <a:off x="457200" y="571480"/>
            <a:ext cx="8229600" cy="928694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3600" b="1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Лабораторная диагностика ВИЧ-инфекции</a:t>
            </a:r>
          </a:p>
        </p:txBody>
      </p:sp>
      <p:sp>
        <p:nvSpPr>
          <p:cNvPr id="9219" name="Rectangle 3"/>
          <p:cNvSpPr>
            <a:spLocks noGrp="1"/>
          </p:cNvSpPr>
          <p:nvPr>
            <p:ph type="body" idx="4294967295"/>
          </p:nvPr>
        </p:nvSpPr>
        <p:spPr>
          <a:xfrm>
            <a:off x="0" y="1412875"/>
            <a:ext cx="8229600" cy="4895850"/>
          </a:xfrm>
        </p:spPr>
        <p:txBody>
          <a:bodyPr/>
          <a:lstStyle/>
          <a:p>
            <a:pPr marL="669925" indent="-533400">
              <a:buFont typeface="Wingdings 2" pitchFamily="18" charset="2"/>
              <a:buAutoNum type="arabicPeriod"/>
            </a:pPr>
            <a:r>
              <a:rPr lang="ru-RU" b="1" dirty="0" smtClean="0">
                <a:solidFill>
                  <a:srgbClr val="FF0000"/>
                </a:solidFill>
              </a:rPr>
              <a:t>Экспресс диагностика </a:t>
            </a:r>
            <a:r>
              <a:rPr lang="ru-RU" b="1" dirty="0" smtClean="0"/>
              <a:t>– экспресс тест на ВИЧ</a:t>
            </a:r>
          </a:p>
          <a:p>
            <a:pPr marL="669925" indent="-533400">
              <a:buFont typeface="Wingdings 2" pitchFamily="18" charset="2"/>
              <a:buNone/>
            </a:pPr>
            <a:r>
              <a:rPr lang="ru-RU" b="1" dirty="0" smtClean="0"/>
              <a:t>2. </a:t>
            </a:r>
            <a:r>
              <a:rPr lang="ru-RU" b="1" dirty="0" smtClean="0">
                <a:solidFill>
                  <a:srgbClr val="FF0000"/>
                </a:solidFill>
              </a:rPr>
              <a:t>Серологические методы </a:t>
            </a:r>
            <a:r>
              <a:rPr lang="ru-RU" b="1" dirty="0" smtClean="0"/>
              <a:t>– ИФА ВИЧ (определение антител); Иммунный </a:t>
            </a:r>
            <a:r>
              <a:rPr lang="ru-RU" b="1" dirty="0" err="1" smtClean="0"/>
              <a:t>блотинг</a:t>
            </a:r>
            <a:r>
              <a:rPr lang="ru-RU" b="1" dirty="0" smtClean="0"/>
              <a:t> (определение антигенов).</a:t>
            </a:r>
          </a:p>
          <a:p>
            <a:pPr marL="669925" indent="-533400">
              <a:buFont typeface="Wingdings 2" pitchFamily="18" charset="2"/>
              <a:buNone/>
            </a:pPr>
            <a:r>
              <a:rPr lang="ru-RU" b="1" dirty="0" smtClean="0"/>
              <a:t>3. </a:t>
            </a:r>
            <a:r>
              <a:rPr lang="ru-RU" b="1" dirty="0" smtClean="0">
                <a:solidFill>
                  <a:srgbClr val="FF0000"/>
                </a:solidFill>
              </a:rPr>
              <a:t>Молекулярные</a:t>
            </a:r>
            <a:r>
              <a:rPr lang="ru-RU" b="1" dirty="0" smtClean="0"/>
              <a:t> – ПЦР (ДНК –качественные методы), </a:t>
            </a:r>
          </a:p>
          <a:p>
            <a:pPr marL="669925" indent="-533400">
              <a:buFont typeface="Wingdings 2" pitchFamily="18" charset="2"/>
              <a:buNone/>
            </a:pPr>
            <a:r>
              <a:rPr lang="ru-RU" b="1" dirty="0" smtClean="0"/>
              <a:t>(РНК – количественные методы).</a:t>
            </a:r>
          </a:p>
          <a:p>
            <a:pPr marL="669925" indent="-533400">
              <a:buFont typeface="Wingdings 2" pitchFamily="18" charset="2"/>
              <a:buNone/>
            </a:pPr>
            <a:endParaRPr lang="ru-RU" b="1" dirty="0" smtClean="0"/>
          </a:p>
          <a:p>
            <a:pPr marL="669925" indent="-533400">
              <a:buFont typeface="Wingdings 2" pitchFamily="18" charset="2"/>
              <a:buAutoNum type="arabicPeriod"/>
            </a:pPr>
            <a:endParaRPr lang="ru-RU" b="1" dirty="0" smtClean="0"/>
          </a:p>
          <a:p>
            <a:pPr marL="669925" indent="-533400">
              <a:buFont typeface="Wingdings 2" pitchFamily="18" charset="2"/>
              <a:buAutoNum type="arabicPeriod"/>
            </a:pPr>
            <a:endParaRPr lang="ru-RU" sz="2400" b="1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</a:t>
            </a:r>
            <a:r>
              <a:rPr lang="ru-RU" sz="5400" b="1" dirty="0" smtClean="0"/>
              <a:t>Клинические проявления </a:t>
            </a:r>
          </a:p>
          <a:p>
            <a:pPr algn="ctr">
              <a:buNone/>
            </a:pPr>
            <a:r>
              <a:rPr lang="ru-RU" sz="5400" b="1" dirty="0" smtClean="0"/>
              <a:t>ВИЧ-инфекции</a:t>
            </a:r>
            <a:endParaRPr lang="ru-RU" sz="5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1042988" y="836613"/>
            <a:ext cx="7415212" cy="5735659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Приказ  Министерства здравоохранения Российской Федерации от 30 октября 1995г. №295</a:t>
            </a:r>
          </a:p>
          <a:p>
            <a:pPr algn="ctr">
              <a:lnSpc>
                <a:spcPct val="90000"/>
              </a:lnSpc>
              <a:buNone/>
            </a:pPr>
            <a:r>
              <a:rPr lang="ru-RU" sz="3200" b="1" dirty="0" smtClean="0"/>
              <a:t>«О введении в действие правил проведения обязательного медицинского освидетельствования на ВИЧ и перечня работников отдельных профессий, производств, предприятий, учреждений и организаций, которые проходят обязательное медицинское освидетельствование на ВИЧ»</a:t>
            </a:r>
            <a:r>
              <a:rPr lang="ru-RU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Показания для обследования на ВИЧ-инфекцию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882047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066800"/>
          </a:xfrm>
        </p:spPr>
        <p:txBody>
          <a:bodyPr/>
          <a:lstStyle/>
          <a:p>
            <a:r>
              <a:rPr lang="ru-RU" altLang="ru-RU" dirty="0" smtClean="0"/>
              <a:t>Клинические показания</a:t>
            </a:r>
            <a:endParaRPr lang="ru-RU" dirty="0"/>
          </a:p>
        </p:txBody>
      </p:sp>
      <p:sp>
        <p:nvSpPr>
          <p:cNvPr id="4" name="Текст 2"/>
          <p:cNvSpPr>
            <a:spLocks noGrp="1"/>
          </p:cNvSpPr>
          <p:nvPr>
            <p:ph idx="1"/>
          </p:nvPr>
        </p:nvSpPr>
        <p:spPr>
          <a:xfrm>
            <a:off x="251520" y="1484784"/>
            <a:ext cx="8435280" cy="508975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лихорадка более 1 месяца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;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увеличение лимфоузлов двух и более групп свыше 1 месяца;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диарея, длящаяся более 1 месяца;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необъяснимая потеря массы тела на 10 и более процентов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рецидивирующия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пиодермия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генерализованная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или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хроническая инфекция, обусловленная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вирусом простого герпеса;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рецидивирующий опоясывающий лишай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 лиц моложе 60 лет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глубокие микозы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саркома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Капоши</a:t>
            </a: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303</TotalTime>
  <Words>1058</Words>
  <Application>Microsoft Office PowerPoint</Application>
  <PresentationFormat>Экран (4:3)</PresentationFormat>
  <Paragraphs>178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Городская</vt:lpstr>
      <vt:lpstr>Слайд 1</vt:lpstr>
      <vt:lpstr>Слайд 2</vt:lpstr>
      <vt:lpstr>Диагностика ВИЧ-инфекции</vt:lpstr>
      <vt:lpstr>Эпидемиологический анамнез</vt:lpstr>
      <vt:lpstr>Лабораторная диагностика ВИЧ-инфекции</vt:lpstr>
      <vt:lpstr>Слайд 6</vt:lpstr>
      <vt:lpstr>Слайд 7</vt:lpstr>
      <vt:lpstr>Показания для обследования на ВИЧ-инфекцию</vt:lpstr>
      <vt:lpstr>Клинические показания</vt:lpstr>
      <vt:lpstr>Кинические показания</vt:lpstr>
      <vt:lpstr>Рекомендованы к обследованию на ВИЧ</vt:lpstr>
      <vt:lpstr>Классификация ВИЧ-инфекции</vt:lpstr>
      <vt:lpstr>Слайд 13</vt:lpstr>
      <vt:lpstr>Слайд 14</vt:lpstr>
      <vt:lpstr>Поражение кожи  при ВИЧ-инфекции</vt:lpstr>
      <vt:lpstr>Поражение кожи при ВИЧ-инфекции</vt:lpstr>
      <vt:lpstr>Herpes zoster</vt:lpstr>
      <vt:lpstr>САРКОМА   КАПОШИ</vt:lpstr>
      <vt:lpstr>Саркома Капоши</vt:lpstr>
      <vt:lpstr>Кандидоз полости рта</vt:lpstr>
      <vt:lpstr>Хейлит</vt:lpstr>
      <vt:lpstr>Герпетический стоматит</vt:lpstr>
      <vt:lpstr>Поражения ССС при ВИЧ-инфекции</vt:lpstr>
      <vt:lpstr>Поражения ССС при ВИЧ-инфекции</vt:lpstr>
      <vt:lpstr>Поражение ЖКТ у ВИЧ-инфицированных больных</vt:lpstr>
      <vt:lpstr>Поражение крови при ВИЧ-инфекции</vt:lpstr>
      <vt:lpstr>Поражение периферической нервной системы и мышц при ВИЧ-инфекции</vt:lpstr>
      <vt:lpstr>Поражение ЦНС при ВИЧ-инфекции</vt:lpstr>
      <vt:lpstr>Поражение ЦНС при ВИЧ-инфекции</vt:lpstr>
      <vt:lpstr>ЦЕРЕБРАЛЬНЫЙ  ТОКСОПЛАЗМОЗ</vt:lpstr>
      <vt:lpstr>ПЕРВИЧНАЯ  ЛИМФОМА  МОЗГА</vt:lpstr>
      <vt:lpstr>Поражение органа зрения при ВИЧ-инфекции</vt:lpstr>
      <vt:lpstr>Глазное дно при ЦМВ ретините.</vt:lpstr>
      <vt:lpstr>Поражения легких при ВИЧ-инфекции</vt:lpstr>
      <vt:lpstr>Бактериальная пневмония у ВИЧ-инфицированных</vt:lpstr>
      <vt:lpstr>Пневмоцистная пневмония </vt:lpstr>
      <vt:lpstr>ПНЕВМОЦИСТНАЯ  ПНЕВМОНИЯ</vt:lpstr>
      <vt:lpstr>Туберкулез легких у ВИЧ-инфицированных</vt:lpstr>
      <vt:lpstr>Диссеминированный туберкулез</vt:lpstr>
      <vt:lpstr> Данные рентгенографического исследования больных, имевших гематогенно-диссеминированный туберкулез легких  на  поздних стадия ВИЧ-инфекции   </vt:lpstr>
      <vt:lpstr>Нейрокогнитивные расстройства при ВИЧ-инфекции </vt:lpstr>
      <vt:lpstr>ЦЕЛИ АНТИРЕТРОВИРУСНОЙ ТЕРАПИИ </vt:lpstr>
      <vt:lpstr>Рекомендации по началу АРТ в ключевых руководствах</vt:lpstr>
      <vt:lpstr>Федеральный закон «О предупреждении распространения в Российской Федерации заболевания, вызываемого вирусом иммунодефицита человека (ВИЧ-инфекции)  от 30.03.1995 №38-ФЗ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Диагностика ВИЧ-инфекции</dc:title>
  <dc:creator>Быков</dc:creator>
  <cp:lastModifiedBy>Home</cp:lastModifiedBy>
  <cp:revision>59</cp:revision>
  <dcterms:created xsi:type="dcterms:W3CDTF">2019-06-26T10:38:12Z</dcterms:created>
  <dcterms:modified xsi:type="dcterms:W3CDTF">2022-07-07T16:03:04Z</dcterms:modified>
</cp:coreProperties>
</file>